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Open Sauce Bold" panose="020B0604020202020204" charset="0"/>
      <p:regular r:id="rId21"/>
    </p:embeddedFont>
    <p:embeddedFont>
      <p:font typeface="Poppins" panose="00000500000000000000" pitchFamily="2" charset="0"/>
      <p:regular r:id="rId22"/>
    </p:embeddedFont>
    <p:embeddedFont>
      <p:font typeface="Poppins Bold" panose="020B0604020202020204" charset="0"/>
      <p:regular r:id="rId23"/>
    </p:embeddedFont>
    <p:embeddedFont>
      <p:font typeface="Poppins Bold Italics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1" d="100"/>
          <a:sy n="61" d="100"/>
        </p:scale>
        <p:origin x="32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2.png>
</file>

<file path=ppt/media/image3.sv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333892" cy="10287000"/>
          </a:xfrm>
          <a:custGeom>
            <a:avLst/>
            <a:gdLst/>
            <a:ahLst/>
            <a:cxnLst/>
            <a:rect l="l" t="t" r="r" b="b"/>
            <a:pathLst>
              <a:path w="18333892" h="10287000">
                <a:moveTo>
                  <a:pt x="0" y="0"/>
                </a:moveTo>
                <a:lnTo>
                  <a:pt x="18333892" y="0"/>
                </a:lnTo>
                <a:lnTo>
                  <a:pt x="1833389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380" t="-28362" r="-56072" b="-27228"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623133" y="8169234"/>
            <a:ext cx="15325802" cy="211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385"/>
              </a:lnSpc>
            </a:pPr>
            <a:r>
              <a:rPr lang="en-US" sz="11704" b="1">
                <a:solidFill>
                  <a:srgbClr val="FFFFFF">
                    <a:alpha val="26667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46134" y="538762"/>
            <a:ext cx="13587268" cy="97482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7"/>
              </a:lnSpc>
            </a:pPr>
            <a:r>
              <a:rPr lang="en-US" sz="3933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Dedicated Care Units</a:t>
            </a:r>
          </a:p>
          <a:p>
            <a:pPr algn="ctr">
              <a:lnSpc>
                <a:spcPts val="5507"/>
              </a:lnSpc>
            </a:pPr>
            <a:r>
              <a:rPr lang="en-US" sz="3933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Create specialized wards or care teams for high-admission conditions (e.g., Diabetes, Hypertension, Cancer)</a:t>
            </a:r>
          </a:p>
          <a:p>
            <a:pPr algn="ctr">
              <a:lnSpc>
                <a:spcPts val="5507"/>
              </a:lnSpc>
            </a:pPr>
            <a:r>
              <a:rPr lang="en-US" sz="3933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Assign condition-specific nurses and physicians</a:t>
            </a:r>
          </a:p>
          <a:p>
            <a:pPr algn="ctr">
              <a:lnSpc>
                <a:spcPts val="5507"/>
              </a:lnSpc>
            </a:pPr>
            <a:endParaRPr lang="en-US" sz="3933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5507"/>
              </a:lnSpc>
            </a:pPr>
            <a:r>
              <a:rPr lang="en-US" sz="3933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Resource Pre-Allocation</a:t>
            </a:r>
          </a:p>
          <a:p>
            <a:pPr algn="ctr">
              <a:lnSpc>
                <a:spcPts val="5507"/>
              </a:lnSpc>
            </a:pPr>
            <a:r>
              <a:rPr lang="en-US" sz="3933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Pre-allocate beds, equipment, and medications for high-volume conditions</a:t>
            </a:r>
          </a:p>
          <a:p>
            <a:pPr algn="ctr">
              <a:lnSpc>
                <a:spcPts val="5507"/>
              </a:lnSpc>
            </a:pPr>
            <a:r>
              <a:rPr lang="en-US" sz="3933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Stock frequently used drugs in advance to reduce delays</a:t>
            </a:r>
          </a:p>
          <a:p>
            <a:pPr algn="ctr">
              <a:lnSpc>
                <a:spcPts val="5507"/>
              </a:lnSpc>
            </a:pPr>
            <a:endParaRPr lang="en-US" sz="3933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5507"/>
              </a:lnSpc>
            </a:pPr>
            <a:endParaRPr lang="en-US" sz="3933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5507"/>
              </a:lnSpc>
            </a:pPr>
            <a:endParaRPr lang="en-US" sz="3933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691659" y="5143500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2691659" y="-1627991"/>
            <a:ext cx="5770095" cy="607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631"/>
              </a:lnSpc>
            </a:pPr>
            <a:r>
              <a:rPr lang="en-US" sz="35450" b="1">
                <a:solidFill>
                  <a:srgbClr val="FFFFFF">
                    <a:alpha val="9804"/>
                  </a:srgb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Q1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623133" y="8169234"/>
            <a:ext cx="15325802" cy="211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385"/>
              </a:lnSpc>
            </a:pPr>
            <a:r>
              <a:rPr lang="en-US" sz="11704" b="1">
                <a:solidFill>
                  <a:srgbClr val="FFFFFF">
                    <a:alpha val="26667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76631" y="1057752"/>
            <a:ext cx="13526273" cy="7783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33"/>
              </a:lnSpc>
            </a:pPr>
            <a:r>
              <a:rPr lang="en-US" sz="3666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Standardized Treatment Protocols</a:t>
            </a:r>
          </a:p>
          <a:p>
            <a:pPr algn="ctr">
              <a:lnSpc>
                <a:spcPts val="5133"/>
              </a:lnSpc>
            </a:pPr>
            <a:r>
              <a:rPr lang="en-US" sz="36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Implement condition-specific care pathways to reduce variation in treatment</a:t>
            </a:r>
          </a:p>
          <a:p>
            <a:pPr algn="ctr">
              <a:lnSpc>
                <a:spcPts val="5133"/>
              </a:lnSpc>
            </a:pPr>
            <a:r>
              <a:rPr lang="en-US" sz="36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 clinical checklists to shorten decision time and reduce LOS</a:t>
            </a:r>
          </a:p>
          <a:p>
            <a:pPr algn="ctr">
              <a:lnSpc>
                <a:spcPts val="5133"/>
              </a:lnSpc>
            </a:pPr>
            <a:endParaRPr lang="en-US" sz="3666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5133"/>
              </a:lnSpc>
            </a:pPr>
            <a:r>
              <a:rPr lang="en-US" sz="3666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Preventive &amp; Awareness Programs</a:t>
            </a:r>
          </a:p>
          <a:p>
            <a:pPr algn="ctr">
              <a:lnSpc>
                <a:spcPts val="5133"/>
              </a:lnSpc>
            </a:pPr>
            <a:r>
              <a:rPr lang="en-US" sz="36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Launch outpatient education programs (diet, lifestyle, medication adherence)</a:t>
            </a:r>
          </a:p>
          <a:p>
            <a:pPr algn="ctr">
              <a:lnSpc>
                <a:spcPts val="5133"/>
              </a:lnSpc>
            </a:pPr>
            <a:r>
              <a:rPr lang="en-US" sz="3666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Conduct awareness campaigns to reduce avoidable hospital admissions</a:t>
            </a:r>
          </a:p>
          <a:p>
            <a:pPr algn="ctr">
              <a:lnSpc>
                <a:spcPts val="5133"/>
              </a:lnSpc>
            </a:pPr>
            <a:endParaRPr lang="en-US" sz="3666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691659" y="5143500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2691659" y="-1627991"/>
            <a:ext cx="5770095" cy="607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631"/>
              </a:lnSpc>
            </a:pPr>
            <a:r>
              <a:rPr lang="en-US" sz="35450" b="1">
                <a:solidFill>
                  <a:srgbClr val="FFFFFF">
                    <a:alpha val="9804"/>
                  </a:srgb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Q1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623133" y="8169234"/>
            <a:ext cx="15325802" cy="211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385"/>
              </a:lnSpc>
            </a:pPr>
            <a:r>
              <a:rPr lang="en-US" sz="11704" b="1">
                <a:solidFill>
                  <a:srgbClr val="FFFFFF">
                    <a:alpha val="26667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-208614" y="914400"/>
            <a:ext cx="14496764" cy="8343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1"/>
              </a:lnSpc>
            </a:pPr>
            <a:r>
              <a:rPr lang="en-US" sz="392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Targeted Intervention by Health Ministry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Deploy audit teams to underperforming hospitals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Identify bottlenecks in: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Discharge planning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Staffing levels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Bed turnover rates</a:t>
            </a:r>
          </a:p>
          <a:p>
            <a:pPr algn="ctr">
              <a:lnSpc>
                <a:spcPts val="5501"/>
              </a:lnSpc>
            </a:pPr>
            <a:endParaRPr lang="en-US" sz="392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5501"/>
              </a:lnSpc>
            </a:pPr>
            <a:r>
              <a:rPr lang="en-US" sz="392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Staffing &amp; Shift Rebalancing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Increase staff in wards with consistently high LOS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Adjust shift schedules during peak admission periods</a:t>
            </a:r>
          </a:p>
          <a:p>
            <a:pPr algn="ctr">
              <a:lnSpc>
                <a:spcPts val="5501"/>
              </a:lnSpc>
            </a:pPr>
            <a:endParaRPr lang="en-US" sz="392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5501"/>
              </a:lnSpc>
            </a:pPr>
            <a:endParaRPr lang="en-US" sz="392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691659" y="5143500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1374528" y="-1627991"/>
            <a:ext cx="6913472" cy="607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631"/>
              </a:lnSpc>
            </a:pPr>
            <a:r>
              <a:rPr lang="en-US" sz="35450" b="1">
                <a:solidFill>
                  <a:srgbClr val="FFFFFF">
                    <a:alpha val="9804"/>
                  </a:srgb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Q2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623133" y="8169234"/>
            <a:ext cx="15325802" cy="211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385"/>
              </a:lnSpc>
            </a:pPr>
            <a:r>
              <a:rPr lang="en-US" sz="11704" b="1">
                <a:solidFill>
                  <a:srgbClr val="FFFFFF">
                    <a:alpha val="26667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-208614" y="914400"/>
            <a:ext cx="14496764" cy="69672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1"/>
              </a:lnSpc>
            </a:pPr>
            <a:r>
              <a:rPr lang="en-US" sz="392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Risk-Based Patient Triage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 risk scores at admission to flag high-risk patients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Prioritize these patients for early diagnostics and monitoring</a:t>
            </a:r>
          </a:p>
          <a:p>
            <a:pPr algn="ctr">
              <a:lnSpc>
                <a:spcPts val="5501"/>
              </a:lnSpc>
            </a:pPr>
            <a:r>
              <a:rPr lang="en-US" sz="3929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High-Risk Patient Monitoring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Assign senior doctors or care coordinators to high-risk cases</a:t>
            </a:r>
          </a:p>
          <a:p>
            <a:pPr algn="ctr">
              <a:lnSpc>
                <a:spcPts val="5501"/>
              </a:lnSpc>
            </a:pPr>
            <a:r>
              <a:rPr lang="en-US" sz="3929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Increase frequency of vital checks and follow-ups</a:t>
            </a:r>
          </a:p>
          <a:p>
            <a:pPr algn="ctr">
              <a:lnSpc>
                <a:spcPts val="5501"/>
              </a:lnSpc>
            </a:pPr>
            <a:endParaRPr lang="en-US" sz="392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5501"/>
              </a:lnSpc>
            </a:pPr>
            <a:endParaRPr lang="en-US" sz="3929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691659" y="5143500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1582559" y="-1627991"/>
            <a:ext cx="6705441" cy="607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631"/>
              </a:lnSpc>
            </a:pPr>
            <a:r>
              <a:rPr lang="en-US" sz="35450" b="1">
                <a:solidFill>
                  <a:srgbClr val="FFFFFF">
                    <a:alpha val="9804"/>
                  </a:srgb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Q3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623133" y="8169234"/>
            <a:ext cx="15325802" cy="2117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385"/>
              </a:lnSpc>
            </a:pPr>
            <a:r>
              <a:rPr lang="en-US" sz="11704" b="1">
                <a:solidFill>
                  <a:srgbClr val="FFFFFF">
                    <a:alpha val="26667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Recommendatios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-208614" y="914400"/>
            <a:ext cx="14496764" cy="76625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1"/>
              </a:lnSpc>
            </a:pPr>
            <a:r>
              <a:rPr lang="en-US" sz="392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Proactive Care Plans</a:t>
            </a:r>
          </a:p>
          <a:p>
            <a:pPr algn="ctr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Develop personalized care pathways for:</a:t>
            </a:r>
          </a:p>
          <a:p>
            <a:pPr algn="ctr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Seniors</a:t>
            </a:r>
          </a:p>
          <a:p>
            <a:pPr algn="ctr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Adults with chronic diseases</a:t>
            </a:r>
          </a:p>
          <a:p>
            <a:pPr algn="ctr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Schedule post-discharge follow-ups to prevent readmissions</a:t>
            </a:r>
          </a:p>
          <a:p>
            <a:pPr algn="ctr">
              <a:lnSpc>
                <a:spcPts val="5501"/>
              </a:lnSpc>
            </a:pPr>
            <a:r>
              <a:rPr lang="en-US" sz="392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Community &amp; Preventive Outreach</a:t>
            </a:r>
          </a:p>
          <a:p>
            <a:pPr algn="ctr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Partner with local clinics for chronic disease screening</a:t>
            </a:r>
          </a:p>
          <a:p>
            <a:pPr algn="ctr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Promote early diagnosis to shift emergency cases into elective admissions</a:t>
            </a:r>
          </a:p>
          <a:p>
            <a:pPr algn="ctr">
              <a:lnSpc>
                <a:spcPts val="5501"/>
              </a:lnSpc>
            </a:pPr>
            <a:endParaRPr lang="en-US" sz="392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691659" y="5143500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TextBox 5"/>
          <p:cNvSpPr txBox="1"/>
          <p:nvPr/>
        </p:nvSpPr>
        <p:spPr>
          <a:xfrm>
            <a:off x="11582559" y="-1627991"/>
            <a:ext cx="6705441" cy="607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631"/>
              </a:lnSpc>
            </a:pPr>
            <a:r>
              <a:rPr lang="en-US" sz="35450" b="1">
                <a:solidFill>
                  <a:srgbClr val="FFFFFF">
                    <a:alpha val="9804"/>
                  </a:srgbClr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Q3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-4954179" y="7354943"/>
            <a:ext cx="23987895" cy="3292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47"/>
              </a:lnSpc>
            </a:pPr>
            <a:r>
              <a:rPr lang="en-US" sz="18319" b="1">
                <a:solidFill>
                  <a:srgbClr val="FFFFFF">
                    <a:alpha val="26667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450149" y="205241"/>
            <a:ext cx="14496764" cy="90530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01"/>
              </a:lnSpc>
            </a:pPr>
            <a:endParaRPr/>
          </a:p>
          <a:p>
            <a:pPr algn="just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Healthcare analytics improves:</a:t>
            </a:r>
          </a:p>
          <a:p>
            <a:pPr algn="just">
              <a:lnSpc>
                <a:spcPts val="5501"/>
              </a:lnSpc>
            </a:pPr>
            <a:r>
              <a:rPr lang="en-US" sz="392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Decision-making</a:t>
            </a:r>
          </a:p>
          <a:p>
            <a:pPr algn="just">
              <a:lnSpc>
                <a:spcPts val="5501"/>
              </a:lnSpc>
            </a:pPr>
            <a:r>
              <a:rPr lang="en-US" sz="392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Resource allocation</a:t>
            </a:r>
          </a:p>
          <a:p>
            <a:pPr algn="just">
              <a:lnSpc>
                <a:spcPts val="5501"/>
              </a:lnSpc>
            </a:pPr>
            <a:r>
              <a:rPr lang="en-US" sz="392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Patient care planning</a:t>
            </a:r>
          </a:p>
          <a:p>
            <a:pPr algn="just">
              <a:lnSpc>
                <a:spcPts val="5501"/>
              </a:lnSpc>
            </a:pPr>
            <a:endParaRPr lang="en-US" sz="3929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just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Dashboard functions as a:</a:t>
            </a:r>
          </a:p>
          <a:p>
            <a:pPr algn="just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Decision-support system, not just reporting</a:t>
            </a:r>
          </a:p>
          <a:p>
            <a:pPr algn="just">
              <a:lnSpc>
                <a:spcPts val="5501"/>
              </a:lnSpc>
            </a:pPr>
            <a:r>
              <a:rPr lang="en-US" sz="392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Integrating demographics, clinical, and operational data:</a:t>
            </a:r>
          </a:p>
          <a:p>
            <a:pPr algn="just">
              <a:lnSpc>
                <a:spcPts val="5501"/>
              </a:lnSpc>
            </a:pPr>
            <a:r>
              <a:rPr lang="en-US" sz="392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Enhances hospital performance</a:t>
            </a:r>
          </a:p>
          <a:p>
            <a:pPr algn="just">
              <a:lnSpc>
                <a:spcPts val="5501"/>
              </a:lnSpc>
            </a:pPr>
            <a:r>
              <a:rPr lang="en-US" sz="392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Supports sustainable healthcare operations</a:t>
            </a:r>
          </a:p>
          <a:p>
            <a:pPr algn="just">
              <a:lnSpc>
                <a:spcPts val="5501"/>
              </a:lnSpc>
            </a:pPr>
            <a:endParaRPr lang="en-US" sz="3929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just">
              <a:lnSpc>
                <a:spcPts val="5501"/>
              </a:lnSpc>
            </a:pPr>
            <a:endParaRPr lang="en-US" sz="3929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2691659" y="5143500"/>
            <a:ext cx="8229600" cy="8229600"/>
          </a:xfrm>
          <a:custGeom>
            <a:avLst/>
            <a:gdLst/>
            <a:ahLst/>
            <a:cxnLst/>
            <a:rect l="l" t="t" r="r" b="b"/>
            <a:pathLst>
              <a:path w="8229600" h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478849" y="4731473"/>
            <a:ext cx="16809151" cy="709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01"/>
              </a:lnSpc>
            </a:pPr>
            <a:r>
              <a:rPr lang="en-US" sz="3929" b="1" i="1">
                <a:solidFill>
                  <a:srgbClr val="FFFFFF"/>
                </a:solidFill>
                <a:latin typeface="Poppins Bold Italics"/>
                <a:ea typeface="Poppins Bold Italics"/>
                <a:cs typeface="Poppins Bold Italics"/>
                <a:sym typeface="Poppins Bold Italics"/>
              </a:rPr>
              <a:t>“Data does not save lives — decisions made from data do.”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25802" y="7533861"/>
            <a:ext cx="2614665" cy="2614665"/>
          </a:xfrm>
          <a:custGeom>
            <a:avLst/>
            <a:gdLst/>
            <a:ahLst/>
            <a:cxnLst/>
            <a:rect l="l" t="t" r="r" b="b"/>
            <a:pathLst>
              <a:path w="2614665" h="2614665">
                <a:moveTo>
                  <a:pt x="0" y="0"/>
                </a:moveTo>
                <a:lnTo>
                  <a:pt x="2614665" y="0"/>
                </a:lnTo>
                <a:lnTo>
                  <a:pt x="2614665" y="2614665"/>
                </a:lnTo>
                <a:lnTo>
                  <a:pt x="0" y="26146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207711" y="8109198"/>
            <a:ext cx="14812160" cy="2366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33"/>
              </a:lnSpc>
            </a:pPr>
            <a:r>
              <a:rPr lang="en-US" sz="13095" b="1">
                <a:solidFill>
                  <a:srgbClr val="FFFFFF">
                    <a:alpha val="26667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Literature Review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82044" y="669601"/>
            <a:ext cx="16777256" cy="6291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87"/>
              </a:lnSpc>
            </a:pPr>
            <a:r>
              <a:rPr lang="en-US" sz="356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Healthcare analytics enables evidence-based decisions</a:t>
            </a:r>
          </a:p>
          <a:p>
            <a:pPr algn="ctr">
              <a:lnSpc>
                <a:spcPts val="4987"/>
              </a:lnSpc>
              <a:spcBef>
                <a:spcPct val="0"/>
              </a:spcBef>
            </a:pPr>
            <a:endParaRPr lang="en-US" sz="356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4987"/>
              </a:lnSpc>
            </a:pPr>
            <a:r>
              <a:rPr lang="en-US" sz="356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 of EHRs, administrative, and financial data improves system efficiency</a:t>
            </a:r>
          </a:p>
          <a:p>
            <a:pPr algn="ctr">
              <a:lnSpc>
                <a:spcPts val="4987"/>
              </a:lnSpc>
              <a:spcBef>
                <a:spcPct val="0"/>
              </a:spcBef>
            </a:pPr>
            <a:endParaRPr lang="en-US" sz="3562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ctr">
              <a:lnSpc>
                <a:spcPts val="4987"/>
              </a:lnSpc>
            </a:pPr>
            <a:r>
              <a:rPr lang="en-US" sz="356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Prior studies show analytics helps:</a:t>
            </a:r>
          </a:p>
          <a:p>
            <a:pPr algn="ctr">
              <a:lnSpc>
                <a:spcPts val="4987"/>
              </a:lnSpc>
              <a:spcBef>
                <a:spcPct val="0"/>
              </a:spcBef>
            </a:pPr>
            <a:r>
              <a:rPr lang="en-US" sz="3562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Improve patient outcomes</a:t>
            </a:r>
          </a:p>
          <a:p>
            <a:pPr algn="ctr">
              <a:lnSpc>
                <a:spcPts val="4987"/>
              </a:lnSpc>
              <a:spcBef>
                <a:spcPct val="0"/>
              </a:spcBef>
            </a:pPr>
            <a:r>
              <a:rPr lang="en-US" sz="3562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Optimize hospital resources</a:t>
            </a:r>
          </a:p>
          <a:p>
            <a:pPr algn="ctr">
              <a:lnSpc>
                <a:spcPts val="4987"/>
              </a:lnSpc>
            </a:pPr>
            <a:r>
              <a:rPr lang="en-US" sz="3562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Reduce unnecessary costs</a:t>
            </a:r>
          </a:p>
          <a:p>
            <a:pPr algn="ctr">
              <a:lnSpc>
                <a:spcPts val="4987"/>
              </a:lnSpc>
              <a:spcBef>
                <a:spcPct val="0"/>
              </a:spcBef>
            </a:pPr>
            <a:endParaRPr lang="en-US" sz="3562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ctr">
              <a:lnSpc>
                <a:spcPts val="4987"/>
              </a:lnSpc>
            </a:pPr>
            <a:r>
              <a:rPr lang="en-US" sz="356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Literature supports a multidimensional analytics approach in healthcare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0F0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325802" y="7533861"/>
            <a:ext cx="2614665" cy="2614665"/>
          </a:xfrm>
          <a:custGeom>
            <a:avLst/>
            <a:gdLst/>
            <a:ahLst/>
            <a:cxnLst/>
            <a:rect l="l" t="t" r="r" b="b"/>
            <a:pathLst>
              <a:path w="2614665" h="2614665">
                <a:moveTo>
                  <a:pt x="0" y="0"/>
                </a:moveTo>
                <a:lnTo>
                  <a:pt x="2614665" y="0"/>
                </a:lnTo>
                <a:lnTo>
                  <a:pt x="2614665" y="2614665"/>
                </a:lnTo>
                <a:lnTo>
                  <a:pt x="0" y="261466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1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207711" y="8109198"/>
            <a:ext cx="14812160" cy="2366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333"/>
              </a:lnSpc>
            </a:pPr>
            <a:r>
              <a:rPr lang="en-US" sz="13095" b="1">
                <a:solidFill>
                  <a:srgbClr val="FFFFFF">
                    <a:alpha val="26667"/>
                  </a:srgbClr>
                </a:solidFill>
                <a:latin typeface="Poppins Bold"/>
                <a:ea typeface="Poppins Bold"/>
                <a:cs typeface="Poppins Bold"/>
                <a:sym typeface="Poppins Bold"/>
              </a:rPr>
              <a:t>Literature Review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850398" y="909512"/>
            <a:ext cx="16587204" cy="50693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54"/>
              </a:lnSpc>
            </a:pPr>
            <a:r>
              <a:rPr lang="en-US" sz="5518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Patient Demographics &amp; Risk Patterns</a:t>
            </a:r>
          </a:p>
          <a:p>
            <a:pPr algn="ctr">
              <a:lnSpc>
                <a:spcPts val="10154"/>
              </a:lnSpc>
            </a:pPr>
            <a:r>
              <a:rPr lang="en-US" sz="5518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Clinical Indicators &amp; Hospital Admissions</a:t>
            </a:r>
          </a:p>
          <a:p>
            <a:pPr algn="ctr">
              <a:lnSpc>
                <a:spcPts val="10154"/>
              </a:lnSpc>
            </a:pPr>
            <a:r>
              <a:rPr lang="en-US" sz="5518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Economic &amp; Operational Efficiency</a:t>
            </a:r>
          </a:p>
          <a:p>
            <a:pPr algn="ctr">
              <a:lnSpc>
                <a:spcPts val="10154"/>
              </a:lnSpc>
            </a:pPr>
            <a:r>
              <a:rPr lang="en-US" sz="5518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Predictive Modeling &amp; Machine Learning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475664"/>
          </a:xfrm>
          <a:custGeom>
            <a:avLst/>
            <a:gdLst/>
            <a:ahLst/>
            <a:cxnLst/>
            <a:rect l="l" t="t" r="r" b="b"/>
            <a:pathLst>
              <a:path w="18288000" h="10475664">
                <a:moveTo>
                  <a:pt x="0" y="0"/>
                </a:moveTo>
                <a:lnTo>
                  <a:pt x="18288000" y="0"/>
                </a:lnTo>
                <a:lnTo>
                  <a:pt x="18288000" y="10475664"/>
                </a:lnTo>
                <a:lnTo>
                  <a:pt x="0" y="104756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73" t="-27160" r="-56089" b="-24947"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080" t="-27878" r="-55929" b="-26910"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382629"/>
          </a:xfrm>
          <a:custGeom>
            <a:avLst/>
            <a:gdLst/>
            <a:ahLst/>
            <a:cxnLst/>
            <a:rect l="l" t="t" r="r" b="b"/>
            <a:pathLst>
              <a:path w="18288000" h="10382629">
                <a:moveTo>
                  <a:pt x="0" y="0"/>
                </a:moveTo>
                <a:lnTo>
                  <a:pt x="18288000" y="0"/>
                </a:lnTo>
                <a:lnTo>
                  <a:pt x="18288000" y="10382629"/>
                </a:lnTo>
                <a:lnTo>
                  <a:pt x="0" y="10382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298" t="-26734" r="-56236" b="-27113"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45772"/>
            <a:ext cx="18288000" cy="10432772"/>
          </a:xfrm>
          <a:custGeom>
            <a:avLst/>
            <a:gdLst/>
            <a:ahLst/>
            <a:cxnLst/>
            <a:rect l="l" t="t" r="r" b="b"/>
            <a:pathLst>
              <a:path w="18288000" h="10432772">
                <a:moveTo>
                  <a:pt x="0" y="0"/>
                </a:moveTo>
                <a:lnTo>
                  <a:pt x="18288000" y="0"/>
                </a:lnTo>
                <a:lnTo>
                  <a:pt x="18288000" y="10432772"/>
                </a:lnTo>
                <a:lnTo>
                  <a:pt x="0" y="104327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920" t="-27270" r="-55605" b="-24910"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341</Words>
  <Application>Microsoft Office PowerPoint</Application>
  <PresentationFormat>Custom</PresentationFormat>
  <Paragraphs>78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Poppins</vt:lpstr>
      <vt:lpstr>Calibri</vt:lpstr>
      <vt:lpstr>Poppins Bold Italics</vt:lpstr>
      <vt:lpstr>Arial</vt:lpstr>
      <vt:lpstr>Poppins Bold</vt:lpstr>
      <vt:lpstr>Open Sauce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 DAM, PPT STATIC</dc:title>
  <cp:lastModifiedBy>Karan Kumar</cp:lastModifiedBy>
  <cp:revision>4</cp:revision>
  <dcterms:created xsi:type="dcterms:W3CDTF">2006-08-16T00:00:00Z</dcterms:created>
  <dcterms:modified xsi:type="dcterms:W3CDTF">2025-12-23T04:17:51Z</dcterms:modified>
  <dc:identifier>DAG8SQk2OYA</dc:identifier>
</cp:coreProperties>
</file>

<file path=docProps/thumbnail.jpeg>
</file>